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0"/>
  </p:notesMasterIdLst>
  <p:sldIdLst>
    <p:sldId id="271" r:id="rId2"/>
    <p:sldId id="276" r:id="rId3"/>
    <p:sldId id="277" r:id="rId4"/>
    <p:sldId id="278" r:id="rId5"/>
    <p:sldId id="280" r:id="rId6"/>
    <p:sldId id="281" r:id="rId7"/>
    <p:sldId id="261" r:id="rId8"/>
    <p:sldId id="282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4639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32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11/24/20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Repetition and Learning in Games (</a:t>
            </a:r>
            <a:r>
              <a:rPr lang="en-US" sz="6000" dirty="0" err="1"/>
              <a:t>pt</a:t>
            </a:r>
            <a:r>
              <a:rPr lang="en-US" sz="6000" dirty="0"/>
              <a:t> 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39FBA2A-FDBB-3B45-8DAC-DD3C8A2491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73"/>
    </mc:Choice>
    <mc:Fallback>
      <p:transition spd="slow" advTm="140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25EC9-DDBF-2D4C-B0D0-F06B24B6D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in Normal-Form Games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1D08B-DB72-114A-B118-55348FB06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dirty="0"/>
              <a:t>Approach we have taken so far when playing a game: just compute an optimal/equilibrium strategy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dirty="0"/>
              <a:t>Another approach: </a:t>
            </a:r>
            <a:r>
              <a:rPr lang="en-US" altLang="en-US" dirty="0">
                <a:solidFill>
                  <a:srgbClr val="FF0000"/>
                </a:solidFill>
              </a:rPr>
              <a:t>learn</a:t>
            </a:r>
            <a:r>
              <a:rPr lang="en-US" altLang="en-US" dirty="0"/>
              <a:t> how to play a game by</a:t>
            </a:r>
          </a:p>
          <a:p>
            <a:pPr lvl="1">
              <a:lnSpc>
                <a:spcPct val="90000"/>
              </a:lnSpc>
              <a:buFontTx/>
              <a:buChar char="–"/>
            </a:pPr>
            <a:r>
              <a:rPr lang="en-US" altLang="en-US" sz="2000" dirty="0"/>
              <a:t>playing it many times, and </a:t>
            </a:r>
          </a:p>
          <a:p>
            <a:pPr lvl="1">
              <a:lnSpc>
                <a:spcPct val="90000"/>
              </a:lnSpc>
              <a:buFontTx/>
              <a:buChar char="–"/>
            </a:pPr>
            <a:r>
              <a:rPr lang="en-US" altLang="en-US" sz="2000" dirty="0"/>
              <a:t>updating your strategy based on experience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dirty="0"/>
              <a:t>Why?</a:t>
            </a:r>
          </a:p>
          <a:p>
            <a:pPr lvl="1">
              <a:lnSpc>
                <a:spcPct val="90000"/>
              </a:lnSpc>
              <a:buFontTx/>
              <a:buChar char="–"/>
            </a:pPr>
            <a:r>
              <a:rPr lang="en-US" altLang="en-US" sz="2000" dirty="0"/>
              <a:t>Some of the game’s utilities (especially the other players’) may be </a:t>
            </a:r>
            <a:r>
              <a:rPr lang="en-US" altLang="en-US" sz="2000" dirty="0">
                <a:solidFill>
                  <a:srgbClr val="FF0000"/>
                </a:solidFill>
              </a:rPr>
              <a:t>unknown</a:t>
            </a:r>
            <a:r>
              <a:rPr lang="en-US" altLang="en-US" sz="2000" dirty="0"/>
              <a:t> to you</a:t>
            </a:r>
          </a:p>
          <a:p>
            <a:pPr lvl="1">
              <a:lnSpc>
                <a:spcPct val="90000"/>
              </a:lnSpc>
              <a:buFontTx/>
              <a:buChar char="–"/>
            </a:pPr>
            <a:r>
              <a:rPr lang="en-US" altLang="en-US" sz="2000" dirty="0"/>
              <a:t>The other players may </a:t>
            </a:r>
            <a:r>
              <a:rPr lang="en-US" altLang="en-US" sz="2000" dirty="0">
                <a:solidFill>
                  <a:srgbClr val="FF0000"/>
                </a:solidFill>
              </a:rPr>
              <a:t>not be playing an equilibrium strategy</a:t>
            </a:r>
          </a:p>
          <a:p>
            <a:pPr lvl="1">
              <a:lnSpc>
                <a:spcPct val="90000"/>
              </a:lnSpc>
              <a:buFontTx/>
              <a:buChar char="–"/>
            </a:pPr>
            <a:r>
              <a:rPr lang="en-US" altLang="en-US" sz="2000" dirty="0"/>
              <a:t>Computing an optimal strategy can be </a:t>
            </a:r>
            <a:r>
              <a:rPr lang="en-US" altLang="en-US" sz="2000" dirty="0">
                <a:solidFill>
                  <a:srgbClr val="FF0000"/>
                </a:solidFill>
              </a:rPr>
              <a:t>hard</a:t>
            </a:r>
          </a:p>
          <a:p>
            <a:pPr lvl="1">
              <a:lnSpc>
                <a:spcPct val="90000"/>
              </a:lnSpc>
              <a:buFontTx/>
              <a:buChar char="–"/>
            </a:pPr>
            <a:r>
              <a:rPr lang="en-US" altLang="en-US" sz="2000" dirty="0"/>
              <a:t>Learning is what </a:t>
            </a:r>
            <a:r>
              <a:rPr lang="en-US" altLang="en-US" sz="2000" dirty="0">
                <a:solidFill>
                  <a:srgbClr val="FF0000"/>
                </a:solidFill>
              </a:rPr>
              <a:t>humans</a:t>
            </a:r>
            <a:r>
              <a:rPr lang="en-US" altLang="en-US" sz="2000" dirty="0"/>
              <a:t> typically do</a:t>
            </a:r>
          </a:p>
          <a:p>
            <a:pPr lvl="1">
              <a:lnSpc>
                <a:spcPct val="90000"/>
              </a:lnSpc>
              <a:buFontTx/>
              <a:buChar char="–"/>
            </a:pPr>
            <a:r>
              <a:rPr lang="en-US" altLang="en-US" sz="2000" dirty="0"/>
              <a:t>…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dirty="0"/>
              <a:t>Learning strategies ~ strategies for the repeated game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dirty="0"/>
              <a:t>Does learning converge to equilibrium?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0FEFCE9-BE31-0A4D-ADAE-B1D93536C4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266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2937"/>
    </mc:Choice>
    <mc:Fallback>
      <p:transition spd="slow" advTm="192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4C71A-33F2-C84D-9C75-29484810E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Iterated Best 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A9652-04F8-E74F-A940-BCE9160C11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75191"/>
            <a:ext cx="8229600" cy="492736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/>
              <a:t>In the first round, play something arbitrary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/>
              <a:t>In each following round, play a best response against what the other players played in the </a:t>
            </a:r>
            <a:r>
              <a:rPr lang="en-US" altLang="en-US" sz="2400" dirty="0">
                <a:solidFill>
                  <a:srgbClr val="FF0000"/>
                </a:solidFill>
              </a:rPr>
              <a:t>previous</a:t>
            </a:r>
            <a:r>
              <a:rPr lang="en-US" altLang="en-US" sz="2400" dirty="0"/>
              <a:t> round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/>
              <a:t>If all players play this, it can converge (i.e., we reach an equilibrium) or cycle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altLang="en-US" sz="2400" dirty="0">
                <a:solidFill>
                  <a:srgbClr val="008000"/>
                </a:solidFill>
              </a:rPr>
              <a:t>Alternating best response</a:t>
            </a:r>
            <a:r>
              <a:rPr lang="en-US" altLang="en-US" sz="2400" dirty="0"/>
              <a:t>: players alternatingly change strategies: one player best-responds each odd round, the other best-responds each even round</a:t>
            </a:r>
          </a:p>
          <a:p>
            <a:endParaRPr lang="en-US" sz="2400" dirty="0"/>
          </a:p>
          <a:p>
            <a:endParaRPr lang="en-US" sz="2400" dirty="0"/>
          </a:p>
        </p:txBody>
      </p:sp>
      <p:graphicFrame>
        <p:nvGraphicFramePr>
          <p:cNvPr id="4" name="Group 3">
            <a:extLst>
              <a:ext uri="{FF2B5EF4-FFF2-40B4-BE49-F238E27FC236}">
                <a16:creationId xmlns:a16="http://schemas.microsoft.com/office/drawing/2014/main" id="{920B02C9-DD9F-354D-AFBA-FEC150A623A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7989344"/>
              </p:ext>
            </p:extLst>
          </p:nvPr>
        </p:nvGraphicFramePr>
        <p:xfrm>
          <a:off x="1629933" y="3743583"/>
          <a:ext cx="2491291" cy="1365063"/>
        </p:xfrm>
        <a:graphic>
          <a:graphicData uri="http://schemas.openxmlformats.org/drawingml/2006/table">
            <a:tbl>
              <a:tblPr/>
              <a:tblGrid>
                <a:gridCol w="787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07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29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5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5" marB="4573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-1, 1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-1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-1</a:t>
                      </a:r>
                    </a:p>
                  </a:txBody>
                  <a:tcPr marT="45735" marB="4573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-1, 1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-1, 1</a:t>
                      </a:r>
                    </a:p>
                  </a:txBody>
                  <a:tcPr marT="45735" marB="4573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-1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Group 22">
            <a:extLst>
              <a:ext uri="{FF2B5EF4-FFF2-40B4-BE49-F238E27FC236}">
                <a16:creationId xmlns:a16="http://schemas.microsoft.com/office/drawing/2014/main" id="{47A220C6-75D7-9447-893F-082F9569B2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0597107"/>
              </p:ext>
            </p:extLst>
          </p:nvPr>
        </p:nvGraphicFramePr>
        <p:xfrm>
          <a:off x="5293957" y="3757597"/>
          <a:ext cx="2334410" cy="962548"/>
        </p:xfrm>
        <a:graphic>
          <a:graphicData uri="http://schemas.openxmlformats.org/drawingml/2006/table">
            <a:tbl>
              <a:tblPr/>
              <a:tblGrid>
                <a:gridCol w="11672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72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140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-1</a:t>
                      </a:r>
                    </a:p>
                  </a:txBody>
                  <a:tcPr marT="45733" marB="457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3" marB="4573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114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3" marB="457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-1</a:t>
                      </a:r>
                    </a:p>
                  </a:txBody>
                  <a:tcPr marT="45733" marB="4573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 Box 34">
            <a:extLst>
              <a:ext uri="{FF2B5EF4-FFF2-40B4-BE49-F238E27FC236}">
                <a16:creationId xmlns:a16="http://schemas.microsoft.com/office/drawing/2014/main" id="{D38FD06A-FACF-C84C-AA40-0BA904514B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89827" y="5163046"/>
            <a:ext cx="197150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600" i="1" dirty="0"/>
              <a:t>rock-paper-scissors</a:t>
            </a:r>
          </a:p>
        </p:txBody>
      </p:sp>
      <p:sp>
        <p:nvSpPr>
          <p:cNvPr id="7" name="Text Box 35">
            <a:extLst>
              <a:ext uri="{FF2B5EF4-FFF2-40B4-BE49-F238E27FC236}">
                <a16:creationId xmlns:a16="http://schemas.microsoft.com/office/drawing/2014/main" id="{67EC8BDF-09B8-D142-8A3D-46FF069663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3957" y="4808668"/>
            <a:ext cx="256672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600" i="1" dirty="0"/>
              <a:t>a simple congestion game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F0558DD-CBE2-614E-A384-374560A4F5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489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586"/>
    </mc:Choice>
    <mc:Fallback>
      <p:transition spd="slow" advTm="183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69557-909F-D74A-BC0D-A1D32FBA3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9994"/>
            <a:ext cx="8229600" cy="1252728"/>
          </a:xfrm>
        </p:spPr>
        <p:txBody>
          <a:bodyPr/>
          <a:lstStyle/>
          <a:p>
            <a:r>
              <a:rPr lang="en-US" dirty="0"/>
              <a:t>Fictitious Play (Brown 1951)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D99EC-D018-6144-AC99-8608E0C57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/>
              <a:t>In the first round, play something arbitrary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/>
              <a:t>In each following round, play a best response against the </a:t>
            </a:r>
            <a:r>
              <a:rPr lang="en-US" altLang="en-US" sz="2400" dirty="0">
                <a:solidFill>
                  <a:srgbClr val="FF0000"/>
                </a:solidFill>
              </a:rPr>
              <a:t>empirical distribution </a:t>
            </a:r>
            <a:r>
              <a:rPr lang="en-US" altLang="en-US" sz="2400" dirty="0"/>
              <a:t>of the other players’ play</a:t>
            </a:r>
          </a:p>
          <a:p>
            <a:pPr lvl="1">
              <a:lnSpc>
                <a:spcPct val="90000"/>
              </a:lnSpc>
              <a:buFontTx/>
              <a:buChar char="–"/>
            </a:pPr>
            <a:r>
              <a:rPr lang="en-US" altLang="en-US" sz="2400" dirty="0"/>
              <a:t>I.e., as if other player randomly selects from his past actions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/>
              <a:t>Again, if this converges, we have a Nash equilibrium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/>
              <a:t>Can still fail to converge…</a:t>
            </a:r>
          </a:p>
          <a:p>
            <a:endParaRPr lang="en-US" sz="2800" dirty="0"/>
          </a:p>
        </p:txBody>
      </p:sp>
      <p:graphicFrame>
        <p:nvGraphicFramePr>
          <p:cNvPr id="4" name="Group 3">
            <a:extLst>
              <a:ext uri="{FF2B5EF4-FFF2-40B4-BE49-F238E27FC236}">
                <a16:creationId xmlns:a16="http://schemas.microsoft.com/office/drawing/2014/main" id="{14EE06E9-74E1-DC41-97FC-048195BAC2C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8721110"/>
              </p:ext>
            </p:extLst>
          </p:nvPr>
        </p:nvGraphicFramePr>
        <p:xfrm>
          <a:off x="1479325" y="4945252"/>
          <a:ext cx="2491291" cy="1365063"/>
        </p:xfrm>
        <a:graphic>
          <a:graphicData uri="http://schemas.openxmlformats.org/drawingml/2006/table">
            <a:tbl>
              <a:tblPr/>
              <a:tblGrid>
                <a:gridCol w="787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07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529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55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5" marB="4573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-1, 1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-1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5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-1</a:t>
                      </a:r>
                    </a:p>
                  </a:txBody>
                  <a:tcPr marT="45735" marB="4573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-1, 1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5021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-1, 1</a:t>
                      </a:r>
                    </a:p>
                  </a:txBody>
                  <a:tcPr marT="45735" marB="4573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-1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Group 22">
            <a:extLst>
              <a:ext uri="{FF2B5EF4-FFF2-40B4-BE49-F238E27FC236}">
                <a16:creationId xmlns:a16="http://schemas.microsoft.com/office/drawing/2014/main" id="{490C47F4-0D17-374E-8395-BB6D0BF3DC4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2386129"/>
              </p:ext>
            </p:extLst>
          </p:nvPr>
        </p:nvGraphicFramePr>
        <p:xfrm>
          <a:off x="5143349" y="4959266"/>
          <a:ext cx="2334410" cy="962548"/>
        </p:xfrm>
        <a:graphic>
          <a:graphicData uri="http://schemas.openxmlformats.org/drawingml/2006/table">
            <a:tbl>
              <a:tblPr/>
              <a:tblGrid>
                <a:gridCol w="11672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720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8140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-1</a:t>
                      </a:r>
                    </a:p>
                  </a:txBody>
                  <a:tcPr marT="45733" marB="457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3" marB="4573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114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3" marB="4573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-1</a:t>
                      </a:r>
                    </a:p>
                  </a:txBody>
                  <a:tcPr marT="45733" marB="4573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" name="Text Box 34">
            <a:extLst>
              <a:ext uri="{FF2B5EF4-FFF2-40B4-BE49-F238E27FC236}">
                <a16:creationId xmlns:a16="http://schemas.microsoft.com/office/drawing/2014/main" id="{2F0E4A06-3620-5B4C-84C1-0110664672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9219" y="6364715"/>
            <a:ext cx="197150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600" i="1" dirty="0"/>
              <a:t>rock-paper-scissors</a:t>
            </a:r>
          </a:p>
        </p:txBody>
      </p:sp>
      <p:sp>
        <p:nvSpPr>
          <p:cNvPr id="7" name="Text Box 35">
            <a:extLst>
              <a:ext uri="{FF2B5EF4-FFF2-40B4-BE49-F238E27FC236}">
                <a16:creationId xmlns:a16="http://schemas.microsoft.com/office/drawing/2014/main" id="{2B6E9633-0BC9-7944-A522-4AF5EF0D62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43349" y="6010337"/>
            <a:ext cx="256672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600" i="1" dirty="0"/>
              <a:t>a simple congestion game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82A6C66-3A7F-7040-ADDD-195267D434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712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086"/>
    </mc:Choice>
    <mc:Fallback>
      <p:transition spd="slow" advTm="121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987F7BF6-A0A0-6A49-9A6D-E21AEEF648A7}"/>
              </a:ext>
            </a:extLst>
          </p:cNvPr>
          <p:cNvSpPr txBox="1">
            <a:spLocks noChangeArrowheads="1"/>
          </p:cNvSpPr>
          <p:nvPr/>
        </p:nvSpPr>
        <p:spPr>
          <a:xfrm>
            <a:off x="762000" y="1074738"/>
            <a:ext cx="3657599" cy="115570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500" b="1" kern="1200">
                <a:solidFill>
                  <a:schemeClr val="accent1">
                    <a:satMod val="150000"/>
                  </a:schemeClr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 defTabSz="914400"/>
            <a:r>
              <a:rPr lang="en-US" altLang="en-US" sz="2800" dirty="0">
                <a:solidFill>
                  <a:srgbClr val="C00000"/>
                </a:solidFill>
              </a:rPr>
              <a:t>Fictitious play on rock-paper-scissors</a:t>
            </a:r>
            <a:endParaRPr lang="en-US" altLang="en-US" sz="2400" dirty="0">
              <a:solidFill>
                <a:srgbClr val="C00000"/>
              </a:solidFill>
            </a:endParaRPr>
          </a:p>
        </p:txBody>
      </p:sp>
      <p:graphicFrame>
        <p:nvGraphicFramePr>
          <p:cNvPr id="3" name="Group 69">
            <a:extLst>
              <a:ext uri="{FF2B5EF4-FFF2-40B4-BE49-F238E27FC236}">
                <a16:creationId xmlns:a16="http://schemas.microsoft.com/office/drawing/2014/main" id="{11CA4913-0C74-EF4A-9A57-551B6DD17D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8414575"/>
              </p:ext>
            </p:extLst>
          </p:nvPr>
        </p:nvGraphicFramePr>
        <p:xfrm>
          <a:off x="990600" y="3810000"/>
          <a:ext cx="3657600" cy="2100263"/>
        </p:xfrm>
        <a:graphic>
          <a:graphicData uri="http://schemas.openxmlformats.org/drawingml/2006/table">
            <a:tbl>
              <a:tblPr/>
              <a:tblGrid>
                <a:gridCol w="1155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0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048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L="91429" marR="91429" marT="45714" marB="4571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-1, 1</a:t>
                      </a:r>
                    </a:p>
                  </a:txBody>
                  <a:tcPr marL="91429" marR="91429"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-1</a:t>
                      </a:r>
                    </a:p>
                  </a:txBody>
                  <a:tcPr marL="91429" marR="91429"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85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-1</a:t>
                      </a:r>
                    </a:p>
                  </a:txBody>
                  <a:tcPr marL="91429" marR="91429" marT="45714" marB="4571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L="91429" marR="91429"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-1, 1</a:t>
                      </a:r>
                    </a:p>
                  </a:txBody>
                  <a:tcPr marL="91429" marR="91429"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69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-1, 1</a:t>
                      </a:r>
                    </a:p>
                  </a:txBody>
                  <a:tcPr marL="91429" marR="91429" marT="45714" marB="45714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-1</a:t>
                      </a:r>
                    </a:p>
                  </a:txBody>
                  <a:tcPr marL="91429" marR="91429"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L="91429" marR="91429" marT="45714" marB="45714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4" name="Picture 58" descr="MCj04081500000[1]">
            <a:extLst>
              <a:ext uri="{FF2B5EF4-FFF2-40B4-BE49-F238E27FC236}">
                <a16:creationId xmlns:a16="http://schemas.microsoft.com/office/drawing/2014/main" id="{BC73CA09-1E66-0B49-954A-8C5647650F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800" y="3852863"/>
            <a:ext cx="6604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59" descr="MCj04081500000[1]">
            <a:extLst>
              <a:ext uri="{FF2B5EF4-FFF2-40B4-BE49-F238E27FC236}">
                <a16:creationId xmlns:a16="http://schemas.microsoft.com/office/drawing/2014/main" id="{A9281BF2-D7DD-F84D-983C-A161D10F9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4763" y="3221038"/>
            <a:ext cx="6604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Document">
            <a:extLst>
              <a:ext uri="{FF2B5EF4-FFF2-40B4-BE49-F238E27FC236}">
                <a16:creationId xmlns:a16="http://schemas.microsoft.com/office/drawing/2014/main" id="{5FD007FF-B1F1-EA4D-8C5B-0A97FCA76200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381000" y="4614863"/>
            <a:ext cx="298450" cy="444500"/>
          </a:xfrm>
          <a:custGeom>
            <a:avLst/>
            <a:gdLst>
              <a:gd name="T0" fmla="*/ 2053654 w 21600"/>
              <a:gd name="T1" fmla="*/ 9160795 h 21600"/>
              <a:gd name="T2" fmla="*/ 16221 w 21600"/>
              <a:gd name="T3" fmla="*/ 4594360 h 21600"/>
              <a:gd name="T4" fmla="*/ 2053654 w 21600"/>
              <a:gd name="T5" fmla="*/ 34305 h 21600"/>
              <a:gd name="T6" fmla="*/ 4143964 w 21600"/>
              <a:gd name="T7" fmla="*/ 4510934 h 21600"/>
              <a:gd name="T8" fmla="*/ 2053654 w 21600"/>
              <a:gd name="T9" fmla="*/ 9160795 h 21600"/>
              <a:gd name="T10" fmla="*/ 0 w 21600"/>
              <a:gd name="T11" fmla="*/ 0 h 21600"/>
              <a:gd name="T12" fmla="*/ 4123722 w 21600"/>
              <a:gd name="T13" fmla="*/ 0 h 21600"/>
              <a:gd name="T14" fmla="*/ 4123722 w 21600"/>
              <a:gd name="T15" fmla="*/ 9147234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977 w 21600"/>
              <a:gd name="T25" fmla="*/ 818 h 21600"/>
              <a:gd name="T26" fmla="*/ 20622 w 21600"/>
              <a:gd name="T27" fmla="*/ 16429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0757" y="21632"/>
                </a:moveTo>
                <a:lnTo>
                  <a:pt x="5187" y="21632"/>
                </a:lnTo>
                <a:lnTo>
                  <a:pt x="85" y="17509"/>
                </a:lnTo>
                <a:lnTo>
                  <a:pt x="85" y="10849"/>
                </a:lnTo>
                <a:lnTo>
                  <a:pt x="85" y="81"/>
                </a:lnTo>
                <a:lnTo>
                  <a:pt x="10757" y="81"/>
                </a:lnTo>
                <a:lnTo>
                  <a:pt x="21706" y="81"/>
                </a:lnTo>
                <a:lnTo>
                  <a:pt x="21706" y="10652"/>
                </a:lnTo>
                <a:lnTo>
                  <a:pt x="21706" y="21632"/>
                </a:lnTo>
                <a:lnTo>
                  <a:pt x="10757" y="21632"/>
                </a:lnTo>
                <a:close/>
              </a:path>
              <a:path w="21600" h="21600">
                <a:moveTo>
                  <a:pt x="85" y="17509"/>
                </a:moveTo>
                <a:lnTo>
                  <a:pt x="5187" y="17509"/>
                </a:lnTo>
                <a:lnTo>
                  <a:pt x="5187" y="21632"/>
                </a:lnTo>
                <a:lnTo>
                  <a:pt x="85" y="17509"/>
                </a:lnTo>
                <a:close/>
              </a:path>
            </a:pathLst>
          </a:custGeom>
          <a:solidFill>
            <a:srgbClr val="D8EBB3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  <p:sp>
        <p:nvSpPr>
          <p:cNvPr id="7" name="Document">
            <a:extLst>
              <a:ext uri="{FF2B5EF4-FFF2-40B4-BE49-F238E27FC236}">
                <a16:creationId xmlns:a16="http://schemas.microsoft.com/office/drawing/2014/main" id="{B4A6051E-8140-F642-A9CE-123C6E8789DB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2590800" y="3243263"/>
            <a:ext cx="298450" cy="444500"/>
          </a:xfrm>
          <a:custGeom>
            <a:avLst/>
            <a:gdLst>
              <a:gd name="T0" fmla="*/ 2053654 w 21600"/>
              <a:gd name="T1" fmla="*/ 9160795 h 21600"/>
              <a:gd name="T2" fmla="*/ 16221 w 21600"/>
              <a:gd name="T3" fmla="*/ 4594360 h 21600"/>
              <a:gd name="T4" fmla="*/ 2053654 w 21600"/>
              <a:gd name="T5" fmla="*/ 34305 h 21600"/>
              <a:gd name="T6" fmla="*/ 4143964 w 21600"/>
              <a:gd name="T7" fmla="*/ 4510934 h 21600"/>
              <a:gd name="T8" fmla="*/ 2053654 w 21600"/>
              <a:gd name="T9" fmla="*/ 9160795 h 21600"/>
              <a:gd name="T10" fmla="*/ 0 w 21600"/>
              <a:gd name="T11" fmla="*/ 0 h 21600"/>
              <a:gd name="T12" fmla="*/ 4123722 w 21600"/>
              <a:gd name="T13" fmla="*/ 0 h 21600"/>
              <a:gd name="T14" fmla="*/ 4123722 w 21600"/>
              <a:gd name="T15" fmla="*/ 9147234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977 w 21600"/>
              <a:gd name="T25" fmla="*/ 818 h 21600"/>
              <a:gd name="T26" fmla="*/ 20622 w 21600"/>
              <a:gd name="T27" fmla="*/ 16429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0757" y="21632"/>
                </a:moveTo>
                <a:lnTo>
                  <a:pt x="5187" y="21632"/>
                </a:lnTo>
                <a:lnTo>
                  <a:pt x="85" y="17509"/>
                </a:lnTo>
                <a:lnTo>
                  <a:pt x="85" y="10849"/>
                </a:lnTo>
                <a:lnTo>
                  <a:pt x="85" y="81"/>
                </a:lnTo>
                <a:lnTo>
                  <a:pt x="10757" y="81"/>
                </a:lnTo>
                <a:lnTo>
                  <a:pt x="21706" y="81"/>
                </a:lnTo>
                <a:lnTo>
                  <a:pt x="21706" y="10652"/>
                </a:lnTo>
                <a:lnTo>
                  <a:pt x="21706" y="21632"/>
                </a:lnTo>
                <a:lnTo>
                  <a:pt x="10757" y="21632"/>
                </a:lnTo>
                <a:close/>
              </a:path>
              <a:path w="21600" h="21600">
                <a:moveTo>
                  <a:pt x="85" y="17509"/>
                </a:moveTo>
                <a:lnTo>
                  <a:pt x="5187" y="17509"/>
                </a:lnTo>
                <a:lnTo>
                  <a:pt x="5187" y="21632"/>
                </a:lnTo>
                <a:lnTo>
                  <a:pt x="85" y="17509"/>
                </a:lnTo>
                <a:close/>
              </a:path>
            </a:pathLst>
          </a:custGeom>
          <a:solidFill>
            <a:srgbClr val="D8EBB3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  <p:pic>
        <p:nvPicPr>
          <p:cNvPr id="8" name="Picture 62" descr="MCj02344460000[1]">
            <a:extLst>
              <a:ext uri="{FF2B5EF4-FFF2-40B4-BE49-F238E27FC236}">
                <a16:creationId xmlns:a16="http://schemas.microsoft.com/office/drawing/2014/main" id="{B0C97F60-549A-6249-A8E0-EBB51408B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2663" y="3167063"/>
            <a:ext cx="8969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1" descr="MCj04081500000[1]">
            <a:extLst>
              <a:ext uri="{FF2B5EF4-FFF2-40B4-BE49-F238E27FC236}">
                <a16:creationId xmlns:a16="http://schemas.microsoft.com/office/drawing/2014/main" id="{7C55AED7-4DC1-8D48-B227-9C7B70ECCA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00" y="533400"/>
            <a:ext cx="6604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Document">
            <a:extLst>
              <a:ext uri="{FF2B5EF4-FFF2-40B4-BE49-F238E27FC236}">
                <a16:creationId xmlns:a16="http://schemas.microsoft.com/office/drawing/2014/main" id="{04F48622-C7B7-4644-AD89-BE1D55E2EFD2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7924800" y="533400"/>
            <a:ext cx="298450" cy="444500"/>
          </a:xfrm>
          <a:custGeom>
            <a:avLst/>
            <a:gdLst>
              <a:gd name="T0" fmla="*/ 2053654 w 21600"/>
              <a:gd name="T1" fmla="*/ 9160795 h 21600"/>
              <a:gd name="T2" fmla="*/ 16221 w 21600"/>
              <a:gd name="T3" fmla="*/ 4594360 h 21600"/>
              <a:gd name="T4" fmla="*/ 2053654 w 21600"/>
              <a:gd name="T5" fmla="*/ 34305 h 21600"/>
              <a:gd name="T6" fmla="*/ 4143964 w 21600"/>
              <a:gd name="T7" fmla="*/ 4510934 h 21600"/>
              <a:gd name="T8" fmla="*/ 2053654 w 21600"/>
              <a:gd name="T9" fmla="*/ 9160795 h 21600"/>
              <a:gd name="T10" fmla="*/ 0 w 21600"/>
              <a:gd name="T11" fmla="*/ 0 h 21600"/>
              <a:gd name="T12" fmla="*/ 4123722 w 21600"/>
              <a:gd name="T13" fmla="*/ 0 h 21600"/>
              <a:gd name="T14" fmla="*/ 4123722 w 21600"/>
              <a:gd name="T15" fmla="*/ 9147234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977 w 21600"/>
              <a:gd name="T25" fmla="*/ 818 h 21600"/>
              <a:gd name="T26" fmla="*/ 20622 w 21600"/>
              <a:gd name="T27" fmla="*/ 16429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0757" y="21632"/>
                </a:moveTo>
                <a:lnTo>
                  <a:pt x="5187" y="21632"/>
                </a:lnTo>
                <a:lnTo>
                  <a:pt x="85" y="17509"/>
                </a:lnTo>
                <a:lnTo>
                  <a:pt x="85" y="10849"/>
                </a:lnTo>
                <a:lnTo>
                  <a:pt x="85" y="81"/>
                </a:lnTo>
                <a:lnTo>
                  <a:pt x="10757" y="81"/>
                </a:lnTo>
                <a:lnTo>
                  <a:pt x="21706" y="81"/>
                </a:lnTo>
                <a:lnTo>
                  <a:pt x="21706" y="10652"/>
                </a:lnTo>
                <a:lnTo>
                  <a:pt x="21706" y="21632"/>
                </a:lnTo>
                <a:lnTo>
                  <a:pt x="10757" y="21632"/>
                </a:lnTo>
                <a:close/>
              </a:path>
              <a:path w="21600" h="21600">
                <a:moveTo>
                  <a:pt x="85" y="17509"/>
                </a:moveTo>
                <a:lnTo>
                  <a:pt x="5187" y="17509"/>
                </a:lnTo>
                <a:lnTo>
                  <a:pt x="5187" y="21632"/>
                </a:lnTo>
                <a:lnTo>
                  <a:pt x="85" y="17509"/>
                </a:lnTo>
                <a:close/>
              </a:path>
            </a:pathLst>
          </a:custGeom>
          <a:solidFill>
            <a:srgbClr val="D8EBB3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  <p:sp>
        <p:nvSpPr>
          <p:cNvPr id="11" name="Document">
            <a:extLst>
              <a:ext uri="{FF2B5EF4-FFF2-40B4-BE49-F238E27FC236}">
                <a16:creationId xmlns:a16="http://schemas.microsoft.com/office/drawing/2014/main" id="{52CD538B-ED15-5149-8B48-3E523AB73E08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7924800" y="1079500"/>
            <a:ext cx="298450" cy="444500"/>
          </a:xfrm>
          <a:custGeom>
            <a:avLst/>
            <a:gdLst>
              <a:gd name="T0" fmla="*/ 2053654 w 21600"/>
              <a:gd name="T1" fmla="*/ 9160795 h 21600"/>
              <a:gd name="T2" fmla="*/ 16221 w 21600"/>
              <a:gd name="T3" fmla="*/ 4594360 h 21600"/>
              <a:gd name="T4" fmla="*/ 2053654 w 21600"/>
              <a:gd name="T5" fmla="*/ 34305 h 21600"/>
              <a:gd name="T6" fmla="*/ 4143964 w 21600"/>
              <a:gd name="T7" fmla="*/ 4510934 h 21600"/>
              <a:gd name="T8" fmla="*/ 2053654 w 21600"/>
              <a:gd name="T9" fmla="*/ 9160795 h 21600"/>
              <a:gd name="T10" fmla="*/ 0 w 21600"/>
              <a:gd name="T11" fmla="*/ 0 h 21600"/>
              <a:gd name="T12" fmla="*/ 4123722 w 21600"/>
              <a:gd name="T13" fmla="*/ 0 h 21600"/>
              <a:gd name="T14" fmla="*/ 4123722 w 21600"/>
              <a:gd name="T15" fmla="*/ 9147234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977 w 21600"/>
              <a:gd name="T25" fmla="*/ 818 h 21600"/>
              <a:gd name="T26" fmla="*/ 20622 w 21600"/>
              <a:gd name="T27" fmla="*/ 16429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0757" y="21632"/>
                </a:moveTo>
                <a:lnTo>
                  <a:pt x="5187" y="21632"/>
                </a:lnTo>
                <a:lnTo>
                  <a:pt x="85" y="17509"/>
                </a:lnTo>
                <a:lnTo>
                  <a:pt x="85" y="10849"/>
                </a:lnTo>
                <a:lnTo>
                  <a:pt x="85" y="81"/>
                </a:lnTo>
                <a:lnTo>
                  <a:pt x="10757" y="81"/>
                </a:lnTo>
                <a:lnTo>
                  <a:pt x="21706" y="81"/>
                </a:lnTo>
                <a:lnTo>
                  <a:pt x="21706" y="10652"/>
                </a:lnTo>
                <a:lnTo>
                  <a:pt x="21706" y="21632"/>
                </a:lnTo>
                <a:lnTo>
                  <a:pt x="10757" y="21632"/>
                </a:lnTo>
                <a:close/>
              </a:path>
              <a:path w="21600" h="21600">
                <a:moveTo>
                  <a:pt x="85" y="17509"/>
                </a:moveTo>
                <a:lnTo>
                  <a:pt x="5187" y="17509"/>
                </a:lnTo>
                <a:lnTo>
                  <a:pt x="5187" y="21632"/>
                </a:lnTo>
                <a:lnTo>
                  <a:pt x="85" y="17509"/>
                </a:lnTo>
                <a:close/>
              </a:path>
            </a:pathLst>
          </a:custGeom>
          <a:solidFill>
            <a:srgbClr val="D8EBB3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  <p:pic>
        <p:nvPicPr>
          <p:cNvPr id="12" name="Picture 74" descr="MCj02344460000[1]">
            <a:extLst>
              <a:ext uri="{FF2B5EF4-FFF2-40B4-BE49-F238E27FC236}">
                <a16:creationId xmlns:a16="http://schemas.microsoft.com/office/drawing/2014/main" id="{56EFC605-76F9-5543-A99D-898387401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249863"/>
            <a:ext cx="8969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75" descr="MCj02344460000[1]">
            <a:extLst>
              <a:ext uri="{FF2B5EF4-FFF2-40B4-BE49-F238E27FC236}">
                <a16:creationId xmlns:a16="http://schemas.microsoft.com/office/drawing/2014/main" id="{D3277D8F-8908-924A-8EF5-D6B1B8EB3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7663" y="1066800"/>
            <a:ext cx="8969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" name="Picture 76" descr="MCj02344460000[1]">
            <a:extLst>
              <a:ext uri="{FF2B5EF4-FFF2-40B4-BE49-F238E27FC236}">
                <a16:creationId xmlns:a16="http://schemas.microsoft.com/office/drawing/2014/main" id="{913711B4-82DA-B840-A0BB-4823A71382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600200"/>
            <a:ext cx="8969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77" descr="MCj04081500000[1]">
            <a:extLst>
              <a:ext uri="{FF2B5EF4-FFF2-40B4-BE49-F238E27FC236}">
                <a16:creationId xmlns:a16="http://schemas.microsoft.com/office/drawing/2014/main" id="{1F6D1141-9FAB-8E44-B20D-BE55842D77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600" y="1676400"/>
            <a:ext cx="6604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78" descr="MCj04081500000[1]">
            <a:extLst>
              <a:ext uri="{FF2B5EF4-FFF2-40B4-BE49-F238E27FC236}">
                <a16:creationId xmlns:a16="http://schemas.microsoft.com/office/drawing/2014/main" id="{71DD678A-68C1-184D-AB9B-F6F89D6A65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600" y="2209800"/>
            <a:ext cx="6604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Document">
            <a:extLst>
              <a:ext uri="{FF2B5EF4-FFF2-40B4-BE49-F238E27FC236}">
                <a16:creationId xmlns:a16="http://schemas.microsoft.com/office/drawing/2014/main" id="{862E6B55-3645-464E-9F54-EF5ED87DE1F6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5715000" y="2209800"/>
            <a:ext cx="298450" cy="444500"/>
          </a:xfrm>
          <a:custGeom>
            <a:avLst/>
            <a:gdLst>
              <a:gd name="T0" fmla="*/ 2053654 w 21600"/>
              <a:gd name="T1" fmla="*/ 9160795 h 21600"/>
              <a:gd name="T2" fmla="*/ 16221 w 21600"/>
              <a:gd name="T3" fmla="*/ 4594360 h 21600"/>
              <a:gd name="T4" fmla="*/ 2053654 w 21600"/>
              <a:gd name="T5" fmla="*/ 34305 h 21600"/>
              <a:gd name="T6" fmla="*/ 4143964 w 21600"/>
              <a:gd name="T7" fmla="*/ 4510934 h 21600"/>
              <a:gd name="T8" fmla="*/ 2053654 w 21600"/>
              <a:gd name="T9" fmla="*/ 9160795 h 21600"/>
              <a:gd name="T10" fmla="*/ 0 w 21600"/>
              <a:gd name="T11" fmla="*/ 0 h 21600"/>
              <a:gd name="T12" fmla="*/ 4123722 w 21600"/>
              <a:gd name="T13" fmla="*/ 0 h 21600"/>
              <a:gd name="T14" fmla="*/ 4123722 w 21600"/>
              <a:gd name="T15" fmla="*/ 9147234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977 w 21600"/>
              <a:gd name="T25" fmla="*/ 818 h 21600"/>
              <a:gd name="T26" fmla="*/ 20622 w 21600"/>
              <a:gd name="T27" fmla="*/ 16429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0757" y="21632"/>
                </a:moveTo>
                <a:lnTo>
                  <a:pt x="5187" y="21632"/>
                </a:lnTo>
                <a:lnTo>
                  <a:pt x="85" y="17509"/>
                </a:lnTo>
                <a:lnTo>
                  <a:pt x="85" y="10849"/>
                </a:lnTo>
                <a:lnTo>
                  <a:pt x="85" y="81"/>
                </a:lnTo>
                <a:lnTo>
                  <a:pt x="10757" y="81"/>
                </a:lnTo>
                <a:lnTo>
                  <a:pt x="21706" y="81"/>
                </a:lnTo>
                <a:lnTo>
                  <a:pt x="21706" y="10652"/>
                </a:lnTo>
                <a:lnTo>
                  <a:pt x="21706" y="21632"/>
                </a:lnTo>
                <a:lnTo>
                  <a:pt x="10757" y="21632"/>
                </a:lnTo>
                <a:close/>
              </a:path>
              <a:path w="21600" h="21600">
                <a:moveTo>
                  <a:pt x="85" y="17509"/>
                </a:moveTo>
                <a:lnTo>
                  <a:pt x="5187" y="17509"/>
                </a:lnTo>
                <a:lnTo>
                  <a:pt x="5187" y="21632"/>
                </a:lnTo>
                <a:lnTo>
                  <a:pt x="85" y="17509"/>
                </a:lnTo>
                <a:close/>
              </a:path>
            </a:pathLst>
          </a:custGeom>
          <a:solidFill>
            <a:srgbClr val="D8EBB3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  <p:pic>
        <p:nvPicPr>
          <p:cNvPr id="18" name="Picture 86" descr="MCj04081500000[1]">
            <a:extLst>
              <a:ext uri="{FF2B5EF4-FFF2-40B4-BE49-F238E27FC236}">
                <a16:creationId xmlns:a16="http://schemas.microsoft.com/office/drawing/2014/main" id="{77294A4D-7396-FA4A-BE95-799586C259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1600" y="2740025"/>
            <a:ext cx="6604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Document">
            <a:extLst>
              <a:ext uri="{FF2B5EF4-FFF2-40B4-BE49-F238E27FC236}">
                <a16:creationId xmlns:a16="http://schemas.microsoft.com/office/drawing/2014/main" id="{82BD6477-C4B3-3041-8DD6-6208E75AF704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5715000" y="2755900"/>
            <a:ext cx="298450" cy="444500"/>
          </a:xfrm>
          <a:custGeom>
            <a:avLst/>
            <a:gdLst>
              <a:gd name="T0" fmla="*/ 2053654 w 21600"/>
              <a:gd name="T1" fmla="*/ 9160795 h 21600"/>
              <a:gd name="T2" fmla="*/ 16221 w 21600"/>
              <a:gd name="T3" fmla="*/ 4594360 h 21600"/>
              <a:gd name="T4" fmla="*/ 2053654 w 21600"/>
              <a:gd name="T5" fmla="*/ 34305 h 21600"/>
              <a:gd name="T6" fmla="*/ 4143964 w 21600"/>
              <a:gd name="T7" fmla="*/ 4510934 h 21600"/>
              <a:gd name="T8" fmla="*/ 2053654 w 21600"/>
              <a:gd name="T9" fmla="*/ 9160795 h 21600"/>
              <a:gd name="T10" fmla="*/ 0 w 21600"/>
              <a:gd name="T11" fmla="*/ 0 h 21600"/>
              <a:gd name="T12" fmla="*/ 4123722 w 21600"/>
              <a:gd name="T13" fmla="*/ 0 h 21600"/>
              <a:gd name="T14" fmla="*/ 4123722 w 21600"/>
              <a:gd name="T15" fmla="*/ 9147234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977 w 21600"/>
              <a:gd name="T25" fmla="*/ 818 h 21600"/>
              <a:gd name="T26" fmla="*/ 20622 w 21600"/>
              <a:gd name="T27" fmla="*/ 16429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0757" y="21632"/>
                </a:moveTo>
                <a:lnTo>
                  <a:pt x="5187" y="21632"/>
                </a:lnTo>
                <a:lnTo>
                  <a:pt x="85" y="17509"/>
                </a:lnTo>
                <a:lnTo>
                  <a:pt x="85" y="10849"/>
                </a:lnTo>
                <a:lnTo>
                  <a:pt x="85" y="81"/>
                </a:lnTo>
                <a:lnTo>
                  <a:pt x="10757" y="81"/>
                </a:lnTo>
                <a:lnTo>
                  <a:pt x="21706" y="81"/>
                </a:lnTo>
                <a:lnTo>
                  <a:pt x="21706" y="10652"/>
                </a:lnTo>
                <a:lnTo>
                  <a:pt x="21706" y="21632"/>
                </a:lnTo>
                <a:lnTo>
                  <a:pt x="10757" y="21632"/>
                </a:lnTo>
                <a:close/>
              </a:path>
              <a:path w="21600" h="21600">
                <a:moveTo>
                  <a:pt x="85" y="17509"/>
                </a:moveTo>
                <a:lnTo>
                  <a:pt x="5187" y="17509"/>
                </a:lnTo>
                <a:lnTo>
                  <a:pt x="5187" y="21632"/>
                </a:lnTo>
                <a:lnTo>
                  <a:pt x="85" y="17509"/>
                </a:lnTo>
                <a:close/>
              </a:path>
            </a:pathLst>
          </a:custGeom>
          <a:solidFill>
            <a:srgbClr val="D8EBB3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  <p:pic>
        <p:nvPicPr>
          <p:cNvPr id="20" name="Picture 88" descr="MCj02344460000[1]">
            <a:extLst>
              <a:ext uri="{FF2B5EF4-FFF2-40B4-BE49-F238E27FC236}">
                <a16:creationId xmlns:a16="http://schemas.microsoft.com/office/drawing/2014/main" id="{9790B30C-F60F-624D-8D04-C9F53FE20F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1263" y="3276600"/>
            <a:ext cx="8969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Document">
            <a:extLst>
              <a:ext uri="{FF2B5EF4-FFF2-40B4-BE49-F238E27FC236}">
                <a16:creationId xmlns:a16="http://schemas.microsoft.com/office/drawing/2014/main" id="{37FD0402-78E9-5E4A-A718-343FDD81FA39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5715000" y="3289300"/>
            <a:ext cx="298450" cy="444500"/>
          </a:xfrm>
          <a:custGeom>
            <a:avLst/>
            <a:gdLst>
              <a:gd name="T0" fmla="*/ 2053654 w 21600"/>
              <a:gd name="T1" fmla="*/ 9160795 h 21600"/>
              <a:gd name="T2" fmla="*/ 16221 w 21600"/>
              <a:gd name="T3" fmla="*/ 4594360 h 21600"/>
              <a:gd name="T4" fmla="*/ 2053654 w 21600"/>
              <a:gd name="T5" fmla="*/ 34305 h 21600"/>
              <a:gd name="T6" fmla="*/ 4143964 w 21600"/>
              <a:gd name="T7" fmla="*/ 4510934 h 21600"/>
              <a:gd name="T8" fmla="*/ 2053654 w 21600"/>
              <a:gd name="T9" fmla="*/ 9160795 h 21600"/>
              <a:gd name="T10" fmla="*/ 0 w 21600"/>
              <a:gd name="T11" fmla="*/ 0 h 21600"/>
              <a:gd name="T12" fmla="*/ 4123722 w 21600"/>
              <a:gd name="T13" fmla="*/ 0 h 21600"/>
              <a:gd name="T14" fmla="*/ 4123722 w 21600"/>
              <a:gd name="T15" fmla="*/ 9147234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977 w 21600"/>
              <a:gd name="T25" fmla="*/ 818 h 21600"/>
              <a:gd name="T26" fmla="*/ 20622 w 21600"/>
              <a:gd name="T27" fmla="*/ 16429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0757" y="21632"/>
                </a:moveTo>
                <a:lnTo>
                  <a:pt x="5187" y="21632"/>
                </a:lnTo>
                <a:lnTo>
                  <a:pt x="85" y="17509"/>
                </a:lnTo>
                <a:lnTo>
                  <a:pt x="85" y="10849"/>
                </a:lnTo>
                <a:lnTo>
                  <a:pt x="85" y="81"/>
                </a:lnTo>
                <a:lnTo>
                  <a:pt x="10757" y="81"/>
                </a:lnTo>
                <a:lnTo>
                  <a:pt x="21706" y="81"/>
                </a:lnTo>
                <a:lnTo>
                  <a:pt x="21706" y="10652"/>
                </a:lnTo>
                <a:lnTo>
                  <a:pt x="21706" y="21632"/>
                </a:lnTo>
                <a:lnTo>
                  <a:pt x="10757" y="21632"/>
                </a:lnTo>
                <a:close/>
              </a:path>
              <a:path w="21600" h="21600">
                <a:moveTo>
                  <a:pt x="85" y="17509"/>
                </a:moveTo>
                <a:lnTo>
                  <a:pt x="5187" y="17509"/>
                </a:lnTo>
                <a:lnTo>
                  <a:pt x="5187" y="21632"/>
                </a:lnTo>
                <a:lnTo>
                  <a:pt x="85" y="17509"/>
                </a:lnTo>
                <a:close/>
              </a:path>
            </a:pathLst>
          </a:custGeom>
          <a:solidFill>
            <a:srgbClr val="D8EBB3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  <p:pic>
        <p:nvPicPr>
          <p:cNvPr id="22" name="Picture 90" descr="MCj02344460000[1]">
            <a:extLst>
              <a:ext uri="{FF2B5EF4-FFF2-40B4-BE49-F238E27FC236}">
                <a16:creationId xmlns:a16="http://schemas.microsoft.com/office/drawing/2014/main" id="{77513071-F5E3-2045-94E8-F5786246EE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3810000"/>
            <a:ext cx="8969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Document">
            <a:extLst>
              <a:ext uri="{FF2B5EF4-FFF2-40B4-BE49-F238E27FC236}">
                <a16:creationId xmlns:a16="http://schemas.microsoft.com/office/drawing/2014/main" id="{16957317-AB31-414F-A80F-34D067844B75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5715000" y="3898900"/>
            <a:ext cx="298450" cy="444500"/>
          </a:xfrm>
          <a:custGeom>
            <a:avLst/>
            <a:gdLst>
              <a:gd name="T0" fmla="*/ 2053654 w 21600"/>
              <a:gd name="T1" fmla="*/ 9160795 h 21600"/>
              <a:gd name="T2" fmla="*/ 16221 w 21600"/>
              <a:gd name="T3" fmla="*/ 4594360 h 21600"/>
              <a:gd name="T4" fmla="*/ 2053654 w 21600"/>
              <a:gd name="T5" fmla="*/ 34305 h 21600"/>
              <a:gd name="T6" fmla="*/ 4143964 w 21600"/>
              <a:gd name="T7" fmla="*/ 4510934 h 21600"/>
              <a:gd name="T8" fmla="*/ 2053654 w 21600"/>
              <a:gd name="T9" fmla="*/ 9160795 h 21600"/>
              <a:gd name="T10" fmla="*/ 0 w 21600"/>
              <a:gd name="T11" fmla="*/ 0 h 21600"/>
              <a:gd name="T12" fmla="*/ 4123722 w 21600"/>
              <a:gd name="T13" fmla="*/ 0 h 21600"/>
              <a:gd name="T14" fmla="*/ 4123722 w 21600"/>
              <a:gd name="T15" fmla="*/ 9147234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977 w 21600"/>
              <a:gd name="T25" fmla="*/ 818 h 21600"/>
              <a:gd name="T26" fmla="*/ 20622 w 21600"/>
              <a:gd name="T27" fmla="*/ 16429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0757" y="21632"/>
                </a:moveTo>
                <a:lnTo>
                  <a:pt x="5187" y="21632"/>
                </a:lnTo>
                <a:lnTo>
                  <a:pt x="85" y="17509"/>
                </a:lnTo>
                <a:lnTo>
                  <a:pt x="85" y="10849"/>
                </a:lnTo>
                <a:lnTo>
                  <a:pt x="85" y="81"/>
                </a:lnTo>
                <a:lnTo>
                  <a:pt x="10757" y="81"/>
                </a:lnTo>
                <a:lnTo>
                  <a:pt x="21706" y="81"/>
                </a:lnTo>
                <a:lnTo>
                  <a:pt x="21706" y="10652"/>
                </a:lnTo>
                <a:lnTo>
                  <a:pt x="21706" y="21632"/>
                </a:lnTo>
                <a:lnTo>
                  <a:pt x="10757" y="21632"/>
                </a:lnTo>
                <a:close/>
              </a:path>
              <a:path w="21600" h="21600">
                <a:moveTo>
                  <a:pt x="85" y="17509"/>
                </a:moveTo>
                <a:lnTo>
                  <a:pt x="5187" y="17509"/>
                </a:lnTo>
                <a:lnTo>
                  <a:pt x="5187" y="21632"/>
                </a:lnTo>
                <a:lnTo>
                  <a:pt x="85" y="17509"/>
                </a:lnTo>
                <a:close/>
              </a:path>
            </a:pathLst>
          </a:custGeom>
          <a:solidFill>
            <a:srgbClr val="D8EBB3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  <p:pic>
        <p:nvPicPr>
          <p:cNvPr id="24" name="Picture 92" descr="MCj02344460000[1]">
            <a:extLst>
              <a:ext uri="{FF2B5EF4-FFF2-40B4-BE49-F238E27FC236}">
                <a16:creationId xmlns:a16="http://schemas.microsoft.com/office/drawing/2014/main" id="{DF1309FB-1961-044E-A6AE-66C1FD67AB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4419600"/>
            <a:ext cx="8969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Document">
            <a:extLst>
              <a:ext uri="{FF2B5EF4-FFF2-40B4-BE49-F238E27FC236}">
                <a16:creationId xmlns:a16="http://schemas.microsoft.com/office/drawing/2014/main" id="{FCCCA7BE-822E-8740-A748-CC3A56CA6EDA}"/>
              </a:ext>
            </a:extLst>
          </p:cNvPr>
          <p:cNvSpPr>
            <a:spLocks noEditPoints="1" noChangeArrowheads="1"/>
          </p:cNvSpPr>
          <p:nvPr/>
        </p:nvSpPr>
        <p:spPr bwMode="auto">
          <a:xfrm>
            <a:off x="5721350" y="4508500"/>
            <a:ext cx="298450" cy="444500"/>
          </a:xfrm>
          <a:custGeom>
            <a:avLst/>
            <a:gdLst>
              <a:gd name="T0" fmla="*/ 2053654 w 21600"/>
              <a:gd name="T1" fmla="*/ 9160795 h 21600"/>
              <a:gd name="T2" fmla="*/ 16221 w 21600"/>
              <a:gd name="T3" fmla="*/ 4594360 h 21600"/>
              <a:gd name="T4" fmla="*/ 2053654 w 21600"/>
              <a:gd name="T5" fmla="*/ 34305 h 21600"/>
              <a:gd name="T6" fmla="*/ 4143964 w 21600"/>
              <a:gd name="T7" fmla="*/ 4510934 h 21600"/>
              <a:gd name="T8" fmla="*/ 2053654 w 21600"/>
              <a:gd name="T9" fmla="*/ 9160795 h 21600"/>
              <a:gd name="T10" fmla="*/ 0 w 21600"/>
              <a:gd name="T11" fmla="*/ 0 h 21600"/>
              <a:gd name="T12" fmla="*/ 4123722 w 21600"/>
              <a:gd name="T13" fmla="*/ 0 h 21600"/>
              <a:gd name="T14" fmla="*/ 4123722 w 21600"/>
              <a:gd name="T15" fmla="*/ 9147234 h 2160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977 w 21600"/>
              <a:gd name="T25" fmla="*/ 818 h 21600"/>
              <a:gd name="T26" fmla="*/ 20622 w 21600"/>
              <a:gd name="T27" fmla="*/ 16429 h 21600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T24" t="T25" r="T26" b="T27"/>
            <a:pathLst>
              <a:path w="21600" h="21600">
                <a:moveTo>
                  <a:pt x="10757" y="21632"/>
                </a:moveTo>
                <a:lnTo>
                  <a:pt x="5187" y="21632"/>
                </a:lnTo>
                <a:lnTo>
                  <a:pt x="85" y="17509"/>
                </a:lnTo>
                <a:lnTo>
                  <a:pt x="85" y="10849"/>
                </a:lnTo>
                <a:lnTo>
                  <a:pt x="85" y="81"/>
                </a:lnTo>
                <a:lnTo>
                  <a:pt x="10757" y="81"/>
                </a:lnTo>
                <a:lnTo>
                  <a:pt x="21706" y="81"/>
                </a:lnTo>
                <a:lnTo>
                  <a:pt x="21706" y="10652"/>
                </a:lnTo>
                <a:lnTo>
                  <a:pt x="21706" y="21632"/>
                </a:lnTo>
                <a:lnTo>
                  <a:pt x="10757" y="21632"/>
                </a:lnTo>
                <a:close/>
              </a:path>
              <a:path w="21600" h="21600">
                <a:moveTo>
                  <a:pt x="85" y="17509"/>
                </a:moveTo>
                <a:lnTo>
                  <a:pt x="5187" y="17509"/>
                </a:lnTo>
                <a:lnTo>
                  <a:pt x="5187" y="21632"/>
                </a:lnTo>
                <a:lnTo>
                  <a:pt x="85" y="17509"/>
                </a:lnTo>
                <a:close/>
              </a:path>
            </a:pathLst>
          </a:custGeom>
          <a:solidFill>
            <a:srgbClr val="D8EBB3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/>
          <a:lstStyle/>
          <a:p>
            <a:pPr>
              <a:defRPr/>
            </a:pPr>
            <a:endParaRPr lang="en-US">
              <a:latin typeface="Arial" charset="0"/>
              <a:ea typeface="+mn-ea"/>
            </a:endParaRPr>
          </a:p>
        </p:txBody>
      </p:sp>
      <p:pic>
        <p:nvPicPr>
          <p:cNvPr id="26" name="Picture 94" descr="MCj02344460000[1]">
            <a:extLst>
              <a:ext uri="{FF2B5EF4-FFF2-40B4-BE49-F238E27FC236}">
                <a16:creationId xmlns:a16="http://schemas.microsoft.com/office/drawing/2014/main" id="{61666A66-CCCE-D748-9261-7F9544239D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4953000"/>
            <a:ext cx="8969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7" name="Picture 95" descr="MCj04081500000[1]">
            <a:extLst>
              <a:ext uri="{FF2B5EF4-FFF2-40B4-BE49-F238E27FC236}">
                <a16:creationId xmlns:a16="http://schemas.microsoft.com/office/drawing/2014/main" id="{B1ADDF7F-786F-184E-8C24-20E63BB3EC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00" y="5105400"/>
            <a:ext cx="6604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97" descr="MCj04081500000[1]">
            <a:extLst>
              <a:ext uri="{FF2B5EF4-FFF2-40B4-BE49-F238E27FC236}">
                <a16:creationId xmlns:a16="http://schemas.microsoft.com/office/drawing/2014/main" id="{6455D70B-302F-6C44-BB55-086E098CDC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8000" y="5635625"/>
            <a:ext cx="6604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98" descr="MCj02344460000[1]">
            <a:extLst>
              <a:ext uri="{FF2B5EF4-FFF2-40B4-BE49-F238E27FC236}">
                <a16:creationId xmlns:a16="http://schemas.microsoft.com/office/drawing/2014/main" id="{6144344F-60D8-0D41-A328-44CDA90E4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5511800"/>
            <a:ext cx="896938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Text Box 99">
            <a:extLst>
              <a:ext uri="{FF2B5EF4-FFF2-40B4-BE49-F238E27FC236}">
                <a16:creationId xmlns:a16="http://schemas.microsoft.com/office/drawing/2014/main" id="{DBD9023A-4BA1-EF4B-8507-A7D9E4DC51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6216650"/>
            <a:ext cx="22193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600"/>
              <a:t>30% R, 50% P, 20% S</a:t>
            </a:r>
          </a:p>
        </p:txBody>
      </p:sp>
      <p:sp>
        <p:nvSpPr>
          <p:cNvPr id="31" name="Text Box 100">
            <a:extLst>
              <a:ext uri="{FF2B5EF4-FFF2-40B4-BE49-F238E27FC236}">
                <a16:creationId xmlns:a16="http://schemas.microsoft.com/office/drawing/2014/main" id="{C15A5C46-F30D-544A-8B59-7468A79054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48475" y="6221413"/>
            <a:ext cx="22193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1600"/>
              <a:t>30% R, 20% P, 50% S</a:t>
            </a:r>
          </a:p>
        </p:txBody>
      </p:sp>
      <p:pic>
        <p:nvPicPr>
          <p:cNvPr id="32" name="Audio 31">
            <a:hlinkClick r:id="" action="ppaction://media"/>
            <a:extLst>
              <a:ext uri="{FF2B5EF4-FFF2-40B4-BE49-F238E27FC236}">
                <a16:creationId xmlns:a16="http://schemas.microsoft.com/office/drawing/2014/main" id="{3F8970A6-2B92-6B46-BFCE-279A7D7DED0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615432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715"/>
    </mc:Choice>
    <mc:Fallback>
      <p:transition spd="slow" advTm="1577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  <p:bldLst>
      <p:bldP spid="10" grpId="0" animBg="1"/>
      <p:bldP spid="11" grpId="0" animBg="1"/>
      <p:bldP spid="17" grpId="0" animBg="1"/>
      <p:bldP spid="19" grpId="0" animBg="1"/>
      <p:bldP spid="21" grpId="0" animBg="1"/>
      <p:bldP spid="23" grpId="0" animBg="1"/>
      <p:bldP spid="25" grpId="0" animBg="1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69557-909F-D74A-BC0D-A1D32FBA3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9994"/>
            <a:ext cx="8229600" cy="1252728"/>
          </a:xfrm>
        </p:spPr>
        <p:txBody>
          <a:bodyPr>
            <a:normAutofit fontScale="90000"/>
          </a:bodyPr>
          <a:lstStyle/>
          <a:p>
            <a:r>
              <a:rPr lang="en-US" dirty="0"/>
              <a:t>Fictitious Play is Guaranteed to Converge in…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D99EC-D018-6144-AC99-8608E0C57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800" dirty="0"/>
              <a:t>Two-player zero-sum games </a:t>
            </a:r>
            <a:r>
              <a:rPr lang="en-US" altLang="en-US" sz="2800" dirty="0">
                <a:solidFill>
                  <a:schemeClr val="accent2"/>
                </a:solidFill>
              </a:rPr>
              <a:t>[Robinson 1951]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800" dirty="0"/>
              <a:t>Generic 2x2 games </a:t>
            </a:r>
            <a:r>
              <a:rPr lang="en-US" altLang="en-US" sz="2800" dirty="0">
                <a:solidFill>
                  <a:schemeClr val="accent2"/>
                </a:solidFill>
              </a:rPr>
              <a:t>[</a:t>
            </a:r>
            <a:r>
              <a:rPr lang="en-US" altLang="en-US" sz="2800" dirty="0" err="1">
                <a:solidFill>
                  <a:schemeClr val="accent2"/>
                </a:solidFill>
              </a:rPr>
              <a:t>Miyasawa</a:t>
            </a:r>
            <a:r>
              <a:rPr lang="en-US" altLang="en-US" sz="2800" dirty="0">
                <a:solidFill>
                  <a:schemeClr val="accent2"/>
                </a:solidFill>
              </a:rPr>
              <a:t> 1961]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800" dirty="0"/>
              <a:t>Games solvable by iterated strict dominance </a:t>
            </a:r>
            <a:r>
              <a:rPr lang="en-US" altLang="en-US" sz="2800" dirty="0">
                <a:solidFill>
                  <a:schemeClr val="accent2"/>
                </a:solidFill>
              </a:rPr>
              <a:t>[Nachbar 1990]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800" dirty="0"/>
              <a:t>Weighted potential games </a:t>
            </a:r>
            <a:r>
              <a:rPr lang="en-US" altLang="en-US" sz="2800" dirty="0">
                <a:solidFill>
                  <a:schemeClr val="accent2"/>
                </a:solidFill>
              </a:rPr>
              <a:t>[</a:t>
            </a:r>
            <a:r>
              <a:rPr lang="en-US" altLang="en-US" sz="2800" dirty="0" err="1">
                <a:solidFill>
                  <a:schemeClr val="accent2"/>
                </a:solidFill>
              </a:rPr>
              <a:t>Monderer</a:t>
            </a:r>
            <a:r>
              <a:rPr lang="en-US" altLang="en-US" sz="2800" dirty="0">
                <a:solidFill>
                  <a:schemeClr val="accent2"/>
                </a:solidFill>
              </a:rPr>
              <a:t> &amp; Shapley 1996]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800" b="1" dirty="0"/>
              <a:t>Not </a:t>
            </a:r>
            <a:r>
              <a:rPr lang="en-US" altLang="en-US" sz="2800" dirty="0"/>
              <a:t>in general </a:t>
            </a:r>
            <a:r>
              <a:rPr lang="en-US" altLang="en-US" sz="2800" dirty="0">
                <a:solidFill>
                  <a:schemeClr val="accent2"/>
                </a:solidFill>
              </a:rPr>
              <a:t>[Shapley 1964]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800" dirty="0"/>
              <a:t>But, fictitious play always converges to the set of ½-approximate equilibria </a:t>
            </a:r>
            <a:r>
              <a:rPr lang="en-US" altLang="en-US" sz="1600" dirty="0">
                <a:solidFill>
                  <a:schemeClr val="accent2"/>
                </a:solidFill>
              </a:rPr>
              <a:t>[</a:t>
            </a:r>
            <a:r>
              <a:rPr lang="en-US" altLang="en-US" sz="1600" dirty="0" err="1">
                <a:solidFill>
                  <a:schemeClr val="accent2"/>
                </a:solidFill>
              </a:rPr>
              <a:t>Conitzer</a:t>
            </a:r>
            <a:r>
              <a:rPr lang="en-US" altLang="en-US" sz="1600" dirty="0">
                <a:solidFill>
                  <a:schemeClr val="accent2"/>
                </a:solidFill>
              </a:rPr>
              <a:t> 2009]</a:t>
            </a:r>
            <a:endParaRPr lang="en-US" altLang="en-US" sz="2800" dirty="0">
              <a:solidFill>
                <a:schemeClr val="accent2"/>
              </a:solidFill>
            </a:endParaRPr>
          </a:p>
          <a:p>
            <a:endParaRPr lang="en-US" sz="28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10CF292-A67B-3842-BAAA-E9FA5295BD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328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298"/>
    </mc:Choice>
    <mc:Fallback>
      <p:transition spd="slow" advTm="80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3">
            <a:extLst>
              <a:ext uri="{FF2B5EF4-FFF2-40B4-BE49-F238E27FC236}">
                <a16:creationId xmlns:a16="http://schemas.microsoft.com/office/drawing/2014/main" id="{537A7A91-45F2-6743-85E3-D8BE7D45B1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311103"/>
            <a:ext cx="91440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l"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800" dirty="0"/>
              <a:t>starting with (U, M):</a:t>
            </a:r>
          </a:p>
        </p:txBody>
      </p:sp>
      <p:graphicFrame>
        <p:nvGraphicFramePr>
          <p:cNvPr id="194564" name="Group 4">
            <a:extLst>
              <a:ext uri="{FF2B5EF4-FFF2-40B4-BE49-F238E27FC236}">
                <a16:creationId xmlns:a16="http://schemas.microsoft.com/office/drawing/2014/main" id="{6456E4D7-49A3-F547-94C5-AC23FE73103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145706355"/>
              </p:ext>
            </p:extLst>
          </p:nvPr>
        </p:nvGraphicFramePr>
        <p:xfrm>
          <a:off x="2657139" y="3387130"/>
          <a:ext cx="3505200" cy="1920876"/>
        </p:xfrm>
        <a:graphic>
          <a:graphicData uri="http://schemas.openxmlformats.org/drawingml/2006/table">
            <a:tbl>
              <a:tblPr/>
              <a:tblGrid>
                <a:gridCol w="1108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6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00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402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5" marB="4573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0, 1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1, 0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2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1, 0</a:t>
                      </a:r>
                    </a:p>
                  </a:txBody>
                  <a:tcPr marT="45735" marB="4573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0, 1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29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0, 1</a:t>
                      </a:r>
                    </a:p>
                  </a:txBody>
                  <a:tcPr marT="45735" marB="4573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1, 0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0, 0</a:t>
                      </a:r>
                    </a:p>
                  </a:txBody>
                  <a:tcPr marT="45735" marB="4573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60467C18-7025-CD45-8E89-63FF47C91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Example Where Fictitious Play Does not Converge (from Shapley)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83D5182-7E3D-E047-BACB-799795FC74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08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888"/>
    </mc:Choice>
    <mc:Fallback>
      <p:transition spd="slow" advTm="19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25EC9-DDBF-2D4C-B0D0-F06B24B6D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Regret-Based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91D08B-DB72-114A-B118-55348FB06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/>
              <a:t>For each player </a:t>
            </a:r>
            <a:r>
              <a:rPr lang="en-US" altLang="en-US" sz="2400" dirty="0" err="1"/>
              <a:t>i</a:t>
            </a:r>
            <a:r>
              <a:rPr lang="en-US" altLang="en-US" sz="2400" dirty="0"/>
              <a:t>, action a</a:t>
            </a:r>
            <a:r>
              <a:rPr lang="en-US" altLang="en-US" sz="2400" baseline="-25000" dirty="0"/>
              <a:t>i</a:t>
            </a:r>
            <a:r>
              <a:rPr lang="en-US" altLang="en-US" sz="2400" dirty="0"/>
              <a:t> and time t, define the </a:t>
            </a:r>
            <a:r>
              <a:rPr lang="en-US" altLang="en-US" sz="2400" dirty="0">
                <a:solidFill>
                  <a:srgbClr val="C00000"/>
                </a:solidFill>
              </a:rPr>
              <a:t>regret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r</a:t>
            </a:r>
            <a:r>
              <a:rPr lang="en-US" altLang="en-US" sz="2400" baseline="-25000" dirty="0" err="1"/>
              <a:t>i</a:t>
            </a:r>
            <a:r>
              <a:rPr lang="en-US" altLang="en-US" sz="2400" dirty="0"/>
              <a:t>(a</a:t>
            </a:r>
            <a:r>
              <a:rPr lang="en-US" altLang="en-US" sz="2400" baseline="-25000" dirty="0"/>
              <a:t>i</a:t>
            </a:r>
            <a:r>
              <a:rPr lang="en-US" altLang="en-US" sz="2400" dirty="0"/>
              <a:t>, t) as (</a:t>
            </a:r>
            <a:r>
              <a:rPr lang="el-GR" altLang="en-US" sz="2400" dirty="0">
                <a:cs typeface="Arial" panose="020B0604020202020204" pitchFamily="34" charset="0"/>
              </a:rPr>
              <a:t>Σ</a:t>
            </a:r>
            <a:r>
              <a:rPr lang="en-US" altLang="en-US" sz="2400" baseline="-25000" dirty="0">
                <a:cs typeface="Arial" panose="020B0604020202020204" pitchFamily="34" charset="0"/>
              </a:rPr>
              <a:t>1≤t’≤t-1</a:t>
            </a:r>
            <a:r>
              <a:rPr lang="en-US" altLang="en-US" sz="2400" dirty="0">
                <a:cs typeface="Arial" panose="020B0604020202020204" pitchFamily="34" charset="0"/>
              </a:rPr>
              <a:t>u</a:t>
            </a:r>
            <a:r>
              <a:rPr lang="en-US" altLang="en-US" sz="2400" baseline="-25000" dirty="0">
                <a:cs typeface="Arial" panose="020B0604020202020204" pitchFamily="34" charset="0"/>
              </a:rPr>
              <a:t>i</a:t>
            </a:r>
            <a:r>
              <a:rPr lang="en-US" altLang="en-US" sz="2400" dirty="0">
                <a:cs typeface="Arial" panose="020B0604020202020204" pitchFamily="34" charset="0"/>
              </a:rPr>
              <a:t>(a</a:t>
            </a:r>
            <a:r>
              <a:rPr lang="en-US" altLang="en-US" sz="2400" baseline="-25000" dirty="0">
                <a:cs typeface="Arial" panose="020B0604020202020204" pitchFamily="34" charset="0"/>
              </a:rPr>
              <a:t>i</a:t>
            </a:r>
            <a:r>
              <a:rPr lang="en-US" altLang="en-US" sz="2400" dirty="0">
                <a:cs typeface="Arial" panose="020B0604020202020204" pitchFamily="34" charset="0"/>
              </a:rPr>
              <a:t>, a</a:t>
            </a:r>
            <a:r>
              <a:rPr lang="en-US" altLang="en-US" sz="2400" baseline="-25000" dirty="0">
                <a:cs typeface="Arial" panose="020B0604020202020204" pitchFamily="34" charset="0"/>
              </a:rPr>
              <a:t>-</a:t>
            </a:r>
            <a:r>
              <a:rPr lang="en-US" altLang="en-US" sz="2400" baseline="-25000" dirty="0" err="1">
                <a:cs typeface="Arial" panose="020B0604020202020204" pitchFamily="34" charset="0"/>
              </a:rPr>
              <a:t>i,t</a:t>
            </a:r>
            <a:r>
              <a:rPr lang="en-US" altLang="en-US" sz="2400" baseline="-25000" dirty="0">
                <a:cs typeface="Arial" panose="020B0604020202020204" pitchFamily="34" charset="0"/>
              </a:rPr>
              <a:t>’</a:t>
            </a:r>
            <a:r>
              <a:rPr lang="en-US" altLang="en-US" sz="2400" dirty="0">
                <a:cs typeface="Arial" panose="020B0604020202020204" pitchFamily="34" charset="0"/>
              </a:rPr>
              <a:t>) - </a:t>
            </a:r>
            <a:r>
              <a:rPr lang="en-US" altLang="en-US" sz="2400" dirty="0" err="1">
                <a:cs typeface="Arial" panose="020B0604020202020204" pitchFamily="34" charset="0"/>
              </a:rPr>
              <a:t>u</a:t>
            </a:r>
            <a:r>
              <a:rPr lang="en-US" altLang="en-US" sz="2400" baseline="-25000" dirty="0" err="1">
                <a:cs typeface="Arial" panose="020B0604020202020204" pitchFamily="34" charset="0"/>
              </a:rPr>
              <a:t>i</a:t>
            </a:r>
            <a:r>
              <a:rPr lang="en-US" altLang="en-US" sz="2400" dirty="0">
                <a:cs typeface="Arial" panose="020B0604020202020204" pitchFamily="34" charset="0"/>
              </a:rPr>
              <a:t>(</a:t>
            </a:r>
            <a:r>
              <a:rPr lang="en-US" altLang="en-US" sz="2400" dirty="0" err="1">
                <a:cs typeface="Arial" panose="020B0604020202020204" pitchFamily="34" charset="0"/>
              </a:rPr>
              <a:t>a</a:t>
            </a:r>
            <a:r>
              <a:rPr lang="en-US" altLang="en-US" sz="2400" baseline="-25000" dirty="0" err="1">
                <a:cs typeface="Arial" panose="020B0604020202020204" pitchFamily="34" charset="0"/>
              </a:rPr>
              <a:t>i,t</a:t>
            </a:r>
            <a:r>
              <a:rPr lang="en-US" altLang="en-US" sz="2400" baseline="-25000" dirty="0">
                <a:cs typeface="Arial" panose="020B0604020202020204" pitchFamily="34" charset="0"/>
              </a:rPr>
              <a:t>’</a:t>
            </a:r>
            <a:r>
              <a:rPr lang="en-US" altLang="en-US" sz="2400" dirty="0">
                <a:cs typeface="Arial" panose="020B0604020202020204" pitchFamily="34" charset="0"/>
              </a:rPr>
              <a:t>, a</a:t>
            </a:r>
            <a:r>
              <a:rPr lang="en-US" altLang="en-US" sz="2400" baseline="-25000" dirty="0">
                <a:cs typeface="Arial" panose="020B0604020202020204" pitchFamily="34" charset="0"/>
              </a:rPr>
              <a:t>-</a:t>
            </a:r>
            <a:r>
              <a:rPr lang="en-US" altLang="en-US" sz="2400" baseline="-25000" dirty="0" err="1">
                <a:cs typeface="Arial" panose="020B0604020202020204" pitchFamily="34" charset="0"/>
              </a:rPr>
              <a:t>i,t</a:t>
            </a:r>
            <a:r>
              <a:rPr lang="en-US" altLang="en-US" sz="2400" baseline="-25000" dirty="0">
                <a:cs typeface="Arial" panose="020B0604020202020204" pitchFamily="34" charset="0"/>
              </a:rPr>
              <a:t>’</a:t>
            </a:r>
            <a:r>
              <a:rPr lang="en-US" altLang="en-US" sz="2400" dirty="0">
                <a:cs typeface="Arial" panose="020B0604020202020204" pitchFamily="34" charset="0"/>
              </a:rPr>
              <a:t>))/(t-1)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>
                <a:cs typeface="Arial" panose="020B0604020202020204" pitchFamily="34" charset="0"/>
              </a:rPr>
              <a:t>An algorithm has </a:t>
            </a:r>
            <a:r>
              <a:rPr lang="en-US" altLang="en-US" sz="2400" dirty="0">
                <a:solidFill>
                  <a:srgbClr val="C00000"/>
                </a:solidFill>
                <a:cs typeface="Arial" panose="020B0604020202020204" pitchFamily="34" charset="0"/>
              </a:rPr>
              <a:t>zero regret </a:t>
            </a:r>
            <a:r>
              <a:rPr lang="en-US" altLang="en-US" sz="2400" dirty="0">
                <a:cs typeface="Arial" panose="020B0604020202020204" pitchFamily="34" charset="0"/>
              </a:rPr>
              <a:t>if for each a</a:t>
            </a:r>
            <a:r>
              <a:rPr lang="en-US" altLang="en-US" sz="2400" baseline="-25000" dirty="0">
                <a:cs typeface="Arial" panose="020B0604020202020204" pitchFamily="34" charset="0"/>
              </a:rPr>
              <a:t>i</a:t>
            </a:r>
            <a:r>
              <a:rPr lang="en-US" altLang="en-US" sz="2400" dirty="0">
                <a:cs typeface="Arial" panose="020B0604020202020204" pitchFamily="34" charset="0"/>
              </a:rPr>
              <a:t>, the regret for a</a:t>
            </a:r>
            <a:r>
              <a:rPr lang="en-US" altLang="en-US" sz="2400" baseline="-25000" dirty="0">
                <a:cs typeface="Arial" panose="020B0604020202020204" pitchFamily="34" charset="0"/>
              </a:rPr>
              <a:t>i </a:t>
            </a:r>
            <a:r>
              <a:rPr lang="en-US" altLang="en-US" sz="2400" dirty="0">
                <a:cs typeface="Arial" panose="020B0604020202020204" pitchFamily="34" charset="0"/>
              </a:rPr>
              <a:t>becomes nonpositive as t goes to infinity </a:t>
            </a:r>
            <a:r>
              <a:rPr lang="en-US" altLang="en-US" sz="2000" dirty="0">
                <a:cs typeface="Arial" panose="020B0604020202020204" pitchFamily="34" charset="0"/>
              </a:rPr>
              <a:t>(almost surely) </a:t>
            </a:r>
            <a:r>
              <a:rPr lang="en-US" altLang="en-US" sz="2400" dirty="0">
                <a:cs typeface="Arial" panose="020B0604020202020204" pitchFamily="34" charset="0"/>
              </a:rPr>
              <a:t>against </a:t>
            </a:r>
            <a:r>
              <a:rPr lang="en-US" altLang="en-US" sz="2400" dirty="0">
                <a:solidFill>
                  <a:srgbClr val="C00000"/>
                </a:solidFill>
                <a:cs typeface="Arial" panose="020B0604020202020204" pitchFamily="34" charset="0"/>
              </a:rPr>
              <a:t>any</a:t>
            </a:r>
            <a:r>
              <a:rPr lang="en-US" altLang="en-US" sz="2400" dirty="0">
                <a:cs typeface="Arial" panose="020B0604020202020204" pitchFamily="34" charset="0"/>
              </a:rPr>
              <a:t> opponents 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>
                <a:solidFill>
                  <a:srgbClr val="008000"/>
                </a:solidFill>
                <a:cs typeface="Arial" panose="020B0604020202020204" pitchFamily="34" charset="0"/>
              </a:rPr>
              <a:t>Regret matching</a:t>
            </a:r>
            <a:r>
              <a:rPr lang="en-US" altLang="en-US" sz="2400" dirty="0">
                <a:cs typeface="Arial" panose="020B0604020202020204" pitchFamily="34" charset="0"/>
              </a:rPr>
              <a:t> </a:t>
            </a:r>
            <a:r>
              <a:rPr lang="en-US" altLang="en-US" sz="2000" dirty="0">
                <a:solidFill>
                  <a:schemeClr val="accent2"/>
                </a:solidFill>
                <a:cs typeface="Arial" panose="020B0604020202020204" pitchFamily="34" charset="0"/>
              </a:rPr>
              <a:t>[Hart &amp; Mas-</a:t>
            </a:r>
            <a:r>
              <a:rPr lang="en-US" altLang="en-US" sz="2000" dirty="0" err="1">
                <a:solidFill>
                  <a:schemeClr val="accent2"/>
                </a:solidFill>
                <a:cs typeface="Arial" panose="020B0604020202020204" pitchFamily="34" charset="0"/>
              </a:rPr>
              <a:t>Colell</a:t>
            </a:r>
            <a:r>
              <a:rPr lang="en-US" altLang="en-US" sz="2000" dirty="0">
                <a:solidFill>
                  <a:schemeClr val="accent2"/>
                </a:solidFill>
                <a:cs typeface="Arial" panose="020B0604020202020204" pitchFamily="34" charset="0"/>
              </a:rPr>
              <a:t> 00]</a:t>
            </a:r>
            <a:r>
              <a:rPr lang="en-US" altLang="en-US" sz="2400" dirty="0">
                <a:cs typeface="Arial" panose="020B0604020202020204" pitchFamily="34" charset="0"/>
              </a:rPr>
              <a:t>: at time t, play an action that has positive regret </a:t>
            </a:r>
            <a:r>
              <a:rPr lang="en-US" altLang="en-US" sz="2400" dirty="0" err="1">
                <a:cs typeface="Arial" panose="020B0604020202020204" pitchFamily="34" charset="0"/>
              </a:rPr>
              <a:t>r</a:t>
            </a:r>
            <a:r>
              <a:rPr lang="en-US" altLang="en-US" sz="2400" baseline="-25000" dirty="0" err="1">
                <a:cs typeface="Arial" panose="020B0604020202020204" pitchFamily="34" charset="0"/>
              </a:rPr>
              <a:t>i</a:t>
            </a:r>
            <a:r>
              <a:rPr lang="en-US" altLang="en-US" sz="2400" dirty="0">
                <a:cs typeface="Arial" panose="020B0604020202020204" pitchFamily="34" charset="0"/>
              </a:rPr>
              <a:t>(a</a:t>
            </a:r>
            <a:r>
              <a:rPr lang="en-US" altLang="en-US" sz="2400" baseline="-25000" dirty="0">
                <a:cs typeface="Arial" panose="020B0604020202020204" pitchFamily="34" charset="0"/>
              </a:rPr>
              <a:t>i</a:t>
            </a:r>
            <a:r>
              <a:rPr lang="en-US" altLang="en-US" sz="2400" dirty="0">
                <a:cs typeface="Arial" panose="020B0604020202020204" pitchFamily="34" charset="0"/>
              </a:rPr>
              <a:t>, t) with probability proportional to </a:t>
            </a:r>
            <a:r>
              <a:rPr lang="en-US" altLang="en-US" sz="2400" dirty="0" err="1">
                <a:cs typeface="Arial" panose="020B0604020202020204" pitchFamily="34" charset="0"/>
              </a:rPr>
              <a:t>r</a:t>
            </a:r>
            <a:r>
              <a:rPr lang="en-US" altLang="en-US" sz="2400" baseline="-25000" dirty="0" err="1">
                <a:cs typeface="Arial" panose="020B0604020202020204" pitchFamily="34" charset="0"/>
              </a:rPr>
              <a:t>i</a:t>
            </a:r>
            <a:r>
              <a:rPr lang="en-US" altLang="en-US" sz="2400" dirty="0">
                <a:cs typeface="Arial" panose="020B0604020202020204" pitchFamily="34" charset="0"/>
              </a:rPr>
              <a:t>(a</a:t>
            </a:r>
            <a:r>
              <a:rPr lang="en-US" altLang="en-US" sz="2400" baseline="-25000" dirty="0">
                <a:cs typeface="Arial" panose="020B0604020202020204" pitchFamily="34" charset="0"/>
              </a:rPr>
              <a:t>i</a:t>
            </a:r>
            <a:r>
              <a:rPr lang="en-US" altLang="en-US" sz="2400" dirty="0">
                <a:cs typeface="Arial" panose="020B0604020202020204" pitchFamily="34" charset="0"/>
              </a:rPr>
              <a:t>, t) </a:t>
            </a:r>
          </a:p>
          <a:p>
            <a:pPr lvl="1">
              <a:lnSpc>
                <a:spcPct val="90000"/>
              </a:lnSpc>
              <a:buFontTx/>
              <a:buChar char="–"/>
            </a:pPr>
            <a:r>
              <a:rPr lang="en-US" altLang="en-US" sz="2000" dirty="0">
                <a:cs typeface="Arial" panose="020B0604020202020204" pitchFamily="34" charset="0"/>
              </a:rPr>
              <a:t>If none of the actions have positive regret, play uniformly at random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>
                <a:cs typeface="Arial" panose="020B0604020202020204" pitchFamily="34" charset="0"/>
              </a:rPr>
              <a:t>Regret matching has zero regret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>
                <a:cs typeface="Arial" panose="020B0604020202020204" pitchFamily="34" charset="0"/>
              </a:rPr>
              <a:t>If all players use regret matching, then play converges to the set of </a:t>
            </a:r>
            <a:r>
              <a:rPr lang="en-US" altLang="en-US" sz="2400" dirty="0">
                <a:solidFill>
                  <a:srgbClr val="C00000"/>
                </a:solidFill>
                <a:cs typeface="Arial" panose="020B0604020202020204" pitchFamily="34" charset="0"/>
              </a:rPr>
              <a:t>weak correlated equilibria</a:t>
            </a:r>
          </a:p>
          <a:p>
            <a:pPr lvl="1">
              <a:lnSpc>
                <a:spcPct val="90000"/>
              </a:lnSpc>
              <a:buFontTx/>
              <a:buChar char="–"/>
            </a:pPr>
            <a:r>
              <a:rPr lang="en-US" altLang="en-US" sz="2000" dirty="0">
                <a:cs typeface="Arial" panose="020B0604020202020204" pitchFamily="34" charset="0"/>
              </a:rPr>
              <a:t>Weak correlated equilibrium: playing according to joint distribution is at least as good as any strategy that does not depend on the signal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>
                <a:cs typeface="Arial" panose="020B0604020202020204" pitchFamily="34" charset="0"/>
              </a:rPr>
              <a:t>Variants of this converge to the set of correlated equilibria</a:t>
            </a:r>
          </a:p>
          <a:p>
            <a:pPr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altLang="en-US" sz="2400" dirty="0">
                <a:solidFill>
                  <a:srgbClr val="008000"/>
                </a:solidFill>
                <a:cs typeface="Arial" panose="020B0604020202020204" pitchFamily="34" charset="0"/>
              </a:rPr>
              <a:t>Smooth fictitious play</a:t>
            </a:r>
            <a:r>
              <a:rPr lang="en-US" altLang="en-US" sz="2000" dirty="0">
                <a:cs typeface="Arial" panose="020B0604020202020204" pitchFamily="34" charset="0"/>
              </a:rPr>
              <a:t> </a:t>
            </a:r>
            <a:r>
              <a:rPr lang="en-US" altLang="en-US" sz="2000" dirty="0">
                <a:solidFill>
                  <a:schemeClr val="accent2"/>
                </a:solidFill>
                <a:cs typeface="Arial" panose="020B0604020202020204" pitchFamily="34" charset="0"/>
              </a:rPr>
              <a:t>[</a:t>
            </a:r>
            <a:r>
              <a:rPr lang="en-US" altLang="en-US" sz="2000" dirty="0" err="1">
                <a:solidFill>
                  <a:schemeClr val="accent2"/>
                </a:solidFill>
                <a:cs typeface="Arial" panose="020B0604020202020204" pitchFamily="34" charset="0"/>
              </a:rPr>
              <a:t>Fudenberg</a:t>
            </a:r>
            <a:r>
              <a:rPr lang="en-US" altLang="en-US" sz="2000" dirty="0">
                <a:solidFill>
                  <a:schemeClr val="accent2"/>
                </a:solidFill>
                <a:cs typeface="Arial" panose="020B0604020202020204" pitchFamily="34" charset="0"/>
              </a:rPr>
              <a:t> &amp; Levine 95]</a:t>
            </a:r>
            <a:r>
              <a:rPr lang="en-US" altLang="en-US" sz="2400" dirty="0">
                <a:cs typeface="Arial" panose="020B0604020202020204" pitchFamily="34" charset="0"/>
              </a:rPr>
              <a:t> also gives no regret</a:t>
            </a:r>
          </a:p>
          <a:p>
            <a:pPr lvl="1">
              <a:lnSpc>
                <a:spcPct val="90000"/>
              </a:lnSpc>
              <a:buFontTx/>
              <a:buChar char="–"/>
            </a:pPr>
            <a:r>
              <a:rPr lang="en-US" altLang="en-US" sz="2000" dirty="0">
                <a:cs typeface="Arial" panose="020B0604020202020204" pitchFamily="34" charset="0"/>
              </a:rPr>
              <a:t>Instead of just best-responding to history, assign some small value to having a more “mixed” distribution</a:t>
            </a:r>
            <a:endParaRPr lang="el-GR" altLang="en-US" sz="2000" dirty="0">
              <a:cs typeface="Arial" panose="020B0604020202020204" pitchFamily="34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F46B857-E92D-844D-B8B7-FC60113658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59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169"/>
    </mc:Choice>
    <mc:Fallback>
      <p:transition spd="slow" advTm="2221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|1.1|16.7|3|20|12|8.6|11.6|7.6|1.5|1.4|0.9|1.2|0.9|1.5|1.7|1.3|1.2|16.2|0.8|15.4|1.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13338</TotalTime>
  <Words>740</Words>
  <Application>Microsoft Macintosh PowerPoint</Application>
  <PresentationFormat>On-screen Show (4:3)</PresentationFormat>
  <Paragraphs>102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Repetition and Learning in Games (pt 2)</vt:lpstr>
      <vt:lpstr>Learning in Normal-Form Games</vt:lpstr>
      <vt:lpstr>Iterated Best Response</vt:lpstr>
      <vt:lpstr>Fictitious Play (Brown 1951)</vt:lpstr>
      <vt:lpstr>PowerPoint Presentation</vt:lpstr>
      <vt:lpstr>Fictitious Play is Guaranteed to Converge in…</vt:lpstr>
      <vt:lpstr>Example Where Fictitious Play Does not Converge (from Shapley)</vt:lpstr>
      <vt:lpstr>Regret-Based Learning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66</cp:revision>
  <dcterms:created xsi:type="dcterms:W3CDTF">2012-04-16T18:51:36Z</dcterms:created>
  <dcterms:modified xsi:type="dcterms:W3CDTF">2020-11-24T09:07:48Z</dcterms:modified>
</cp:coreProperties>
</file>

<file path=docProps/thumbnail.jpeg>
</file>